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presProps.xml" ContentType="application/vnd.openxmlformats-officedocument.presentationml.presProps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9.gif" ContentType="image/gif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빈 화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94FA53B-B057-49D5-9016-B8D37D243AC5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&lt;숫자&gt;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749C5DF-59F5-48AE-BBDB-904A838C4B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6F829B44-755E-4675-BD29-9672980B46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빈 화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1B0C1A-622A-4566-AA08-418C372A71C5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&lt;숫자&gt;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4B5E745-DE50-4E73-A80E-CBBE52D7D51D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&lt;숫자&gt;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490B679-10B8-49D3-8BC9-A401EA18E8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A797045-1891-4962-901B-45AB03CA78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D69DA05-DEE5-4BCD-A84D-029A805C8C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기본값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62EBF1D-22F9-4D42-9563-7A713A53CB6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A8BB040-A9E4-4EC3-A132-8DEE074488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458825D3-0C22-497B-9D67-A894D3BA77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1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1D86DA9-7B12-4F2C-94E5-89C7B7409AE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E4F75B6-6456-4B4B-85FD-F119945BC226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&lt;숫자&gt;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1900A6-E03E-4CF4-BEF8-D6979E8C55E4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62D717-5EA5-4EA6-BBC1-20FC2ED6EE2C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E460D1-3297-40C7-A0CC-18E00AF6C09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0DF0641-9168-4A13-8B69-2977C2C0A75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539ED4-D1BD-4706-9F7B-3BB40B8E322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8328B0A-B050-4706-AF68-B3A9C560B15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gif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github.com/cong2738/my_RISC-V" TargetMode="External"/><Relationship Id="rId2" Type="http://schemas.openxmlformats.org/officeDocument/2006/relationships/hyperlink" Target="https://github.com/cong2738/my_RISC-V" TargetMode="External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4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"/>
          <p:cNvSpPr/>
          <p:nvPr/>
        </p:nvSpPr>
        <p:spPr>
          <a:xfrm>
            <a:off x="398880" y="1635120"/>
            <a:ext cx="735552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6000" spc="-150" strike="noStrike" u="none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통합 센서 인터페이스</a:t>
            </a:r>
            <a:endParaRPr b="0" lang="en-US" sz="6000" strike="noStrike" u="none">
              <a:solidFill>
                <a:srgbClr val="ffffff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50" strike="noStrike" u="none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RISC-V with AMBA APB protocol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맑은 고딕"/>
            </a:endParaRPr>
          </a:p>
        </p:txBody>
      </p:sp>
      <p:sp>
        <p:nvSpPr>
          <p:cNvPr id="67" name="TextBox 5"/>
          <p:cNvSpPr/>
          <p:nvPr/>
        </p:nvSpPr>
        <p:spPr>
          <a:xfrm>
            <a:off x="10425600" y="5940000"/>
            <a:ext cx="109404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2400" strike="noStrike" u="none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박호윤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맑은 고딕"/>
            </a:endParaRPr>
          </a:p>
        </p:txBody>
      </p:sp>
      <p:cxnSp>
        <p:nvCxnSpPr>
          <p:cNvPr id="68" name="직선 연결선 6"/>
          <p:cNvCxnSpPr/>
          <p:nvPr/>
        </p:nvCxnSpPr>
        <p:spPr>
          <a:xfrm>
            <a:off x="513000" y="2542320"/>
            <a:ext cx="11703240" cy="3240"/>
          </a:xfrm>
          <a:prstGeom prst="straightConnector1">
            <a:avLst/>
          </a:prstGeom>
          <a:ln w="36000">
            <a:solidFill>
              <a:srgbClr val="ffffff"/>
            </a:solidFill>
            <a:miter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/>
          <p:nvPr/>
        </p:nvSpPr>
        <p:spPr>
          <a:xfrm flipH="1">
            <a:off x="5579640" y="5580000"/>
            <a:ext cx="595404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RICS with APB protocol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106" name="직선 연결선 7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9B2737-D29E-4BC3-8B0E-4735361926F0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5"/>
          <p:cNvSpPr/>
          <p:nvPr/>
        </p:nvSpPr>
        <p:spPr>
          <a:xfrm flipH="1">
            <a:off x="434160" y="486000"/>
            <a:ext cx="77551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RICS with APB protocol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672120" y="2160000"/>
            <a:ext cx="10847880" cy="39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1AB43A-FF2E-4D05-9898-3B7F09CCC283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4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110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en-US" sz="19900" strike="noStrike" u="non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2</a:t>
              </a:r>
              <a:endParaRPr b="0" lang="en-US" sz="199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111" name="TextBox 2"/>
            <p:cNvSpPr/>
            <p:nvPr/>
          </p:nvSpPr>
          <p:spPr>
            <a:xfrm>
              <a:off x="6818040" y="3912120"/>
              <a:ext cx="3608280" cy="82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4800" spc="-300" strike="noStrike" u="none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구현 및 검증</a:t>
              </a:r>
              <a:endParaRPr b="0" lang="en-US" sz="48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12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13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D6F8EA-4ADD-441C-9180-7A6788094E17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15" name="TextBox 29"/>
          <p:cNvSpPr/>
          <p:nvPr/>
        </p:nvSpPr>
        <p:spPr>
          <a:xfrm flipH="1">
            <a:off x="2412720" y="5536440"/>
            <a:ext cx="928368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AMBA APB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4B27A4-A4B3-4868-ABFA-7B10C90449DC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26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master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3530160" y="720000"/>
            <a:ext cx="7989840" cy="545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35B2C7-F9EC-4A34-8449-FD22FD32D40E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16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master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4680000" y="775440"/>
            <a:ext cx="6896520" cy="552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31ECD6-12CF-487B-8862-A5E11F8FF4DB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8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slave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5220000" y="714240"/>
            <a:ext cx="6300000" cy="558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7BBB78-0434-4036-84DF-50B35F315608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직선 연결선 11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23" name="TextBox 70"/>
          <p:cNvSpPr/>
          <p:nvPr/>
        </p:nvSpPr>
        <p:spPr>
          <a:xfrm flipH="1">
            <a:off x="2412720" y="5536440"/>
            <a:ext cx="928368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PERIPHERALS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A10197-050C-4F91-97D6-550521AFA494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17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GP_GPIO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40000" y="2069640"/>
            <a:ext cx="11160000" cy="399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7E776F-B06D-4231-9C77-9EFFC53FB2E3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9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GP_TIMER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79680" y="1440000"/>
            <a:ext cx="10840320" cy="494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F5E37D-C8BB-44CB-8C69-383581F30EC7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17" descr=""/>
          <p:cNvPicPr/>
          <p:nvPr/>
        </p:nvPicPr>
        <p:blipFill>
          <a:blip r:embed="rId1"/>
          <a:srcRect l="0" t="0" r="10931" b="0"/>
          <a:stretch/>
        </p:blipFill>
        <p:spPr>
          <a:xfrm>
            <a:off x="6095880" y="0"/>
            <a:ext cx="6105240" cy="68547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0" name="직선 연결선 2"/>
          <p:cNvCxnSpPr/>
          <p:nvPr/>
        </p:nvCxnSpPr>
        <p:spPr>
          <a:xfrm>
            <a:off x="144360" y="176400"/>
            <a:ext cx="12063240" cy="3240"/>
          </a:xfrm>
          <a:prstGeom prst="straightConnector1">
            <a:avLst/>
          </a:prstGeom>
          <a:ln w="76320">
            <a:solidFill>
              <a:srgbClr val="3a6375"/>
            </a:solidFill>
            <a:miter/>
          </a:ln>
        </p:spPr>
      </p:cxnSp>
      <p:cxnSp>
        <p:nvCxnSpPr>
          <p:cNvPr id="71" name="직선 연결선 3"/>
          <p:cNvCxnSpPr/>
          <p:nvPr/>
        </p:nvCxnSpPr>
        <p:spPr>
          <a:xfrm>
            <a:off x="144360" y="6705360"/>
            <a:ext cx="12063240" cy="3240"/>
          </a:xfrm>
          <a:prstGeom prst="straightConnector1">
            <a:avLst/>
          </a:prstGeom>
          <a:ln w="3240">
            <a:solidFill>
              <a:srgbClr val="3a6375"/>
            </a:solidFill>
            <a:miter/>
          </a:ln>
        </p:spPr>
      </p:cxnSp>
      <p:sp>
        <p:nvSpPr>
          <p:cNvPr id="72" name="TextBox 4"/>
          <p:cNvSpPr/>
          <p:nvPr/>
        </p:nvSpPr>
        <p:spPr>
          <a:xfrm>
            <a:off x="1229760" y="721800"/>
            <a:ext cx="109404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3600" strike="noStrike" u="none">
                <a:solidFill>
                  <a:schemeClr val="accent1"/>
                </a:solidFill>
                <a:effectLst/>
                <a:uFillTx/>
                <a:latin typeface="Pretendard Black"/>
                <a:ea typeface="Pretendard Black"/>
              </a:rPr>
              <a:t>목차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3" name="TextBox 6"/>
          <p:cNvSpPr/>
          <p:nvPr/>
        </p:nvSpPr>
        <p:spPr>
          <a:xfrm>
            <a:off x="1856160" y="236232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1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4" name="TextBox 7"/>
          <p:cNvSpPr/>
          <p:nvPr/>
        </p:nvSpPr>
        <p:spPr>
          <a:xfrm>
            <a:off x="2585160" y="2300760"/>
            <a:ext cx="219960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2800" spc="-300" strike="noStrike" u="none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프로젝트 개요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5" name="TextBox 8"/>
          <p:cNvSpPr/>
          <p:nvPr/>
        </p:nvSpPr>
        <p:spPr>
          <a:xfrm>
            <a:off x="1856160" y="343836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2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6" name="TextBox 9"/>
          <p:cNvSpPr/>
          <p:nvPr/>
        </p:nvSpPr>
        <p:spPr>
          <a:xfrm>
            <a:off x="2585160" y="3376800"/>
            <a:ext cx="196272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2800" spc="-300" strike="noStrike" u="none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구현 및 검증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7" name="TextBox 10"/>
          <p:cNvSpPr/>
          <p:nvPr/>
        </p:nvSpPr>
        <p:spPr>
          <a:xfrm>
            <a:off x="1856160" y="451476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3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8" name="TextBox 11"/>
          <p:cNvSpPr/>
          <p:nvPr/>
        </p:nvSpPr>
        <p:spPr>
          <a:xfrm>
            <a:off x="2585160" y="4453200"/>
            <a:ext cx="331092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2800" spc="-300" strike="noStrike" u="none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결과 및 미래개선사항 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9" name="TextBox 12"/>
          <p:cNvSpPr/>
          <p:nvPr/>
        </p:nvSpPr>
        <p:spPr>
          <a:xfrm>
            <a:off x="1856160" y="559080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4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0" name="TextBox 13"/>
          <p:cNvSpPr/>
          <p:nvPr/>
        </p:nvSpPr>
        <p:spPr>
          <a:xfrm>
            <a:off x="2585160" y="5529240"/>
            <a:ext cx="85176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2800" spc="-300" strike="noStrike" u="none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소감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1" name="TextBox 14"/>
          <p:cNvSpPr/>
          <p:nvPr/>
        </p:nvSpPr>
        <p:spPr>
          <a:xfrm>
            <a:off x="2585160" y="986040"/>
            <a:ext cx="21186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table of contents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FCF622-A798-4BCA-A07E-239FCD64A9CD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20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GP_FND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83840" y="2458800"/>
            <a:ext cx="11216160" cy="384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BDAB3F-4D05-4E7A-AD94-3BD659BB3DB1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63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GP_calculator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536760" y="1489680"/>
            <a:ext cx="10983240" cy="48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741123-0AC5-462F-8322-DC558F09BA21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69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GP_watch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2426040" y="1440000"/>
            <a:ext cx="9093960" cy="48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576115-391A-416F-821C-C96609727E4A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GP_DHT11(</a:t>
            </a:r>
            <a:r>
              <a:rPr b="1" lang="ko-KR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온습도센서</a:t>
            </a: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384840" y="1440000"/>
            <a:ext cx="11364120" cy="48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DAFE14-2519-41A3-B836-C76D1022F7A5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24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GP_HC-SR04(</a:t>
            </a:r>
            <a:r>
              <a:rPr b="1" lang="ko-KR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초음파 거리센서</a:t>
            </a: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360000" y="2464920"/>
            <a:ext cx="11340000" cy="376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FD9609-6967-4D88-93E3-B639844E2B3D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21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11010960" cy="463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18E473-E544-435A-A927-8B4CE1AA5D51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23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63040" y="2023920"/>
            <a:ext cx="11316960" cy="427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8C473F-2351-43A0-8454-B7BB5B51D1B0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43" name="TextBox 29"/>
          <p:cNvSpPr/>
          <p:nvPr/>
        </p:nvSpPr>
        <p:spPr>
          <a:xfrm flipH="1">
            <a:off x="2462040" y="5536440"/>
            <a:ext cx="92836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회로 검증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3FAE4B-3E87-406F-997C-C47BDFA6373D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1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UART IOBUFFER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ko-KR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r>
              <a:rPr b="1" lang="en-US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(UVM</a:t>
            </a:r>
            <a:r>
              <a:rPr b="1" lang="ko-KR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구조 랜덤검증</a:t>
            </a:r>
            <a:r>
              <a:rPr b="1" lang="en-US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rcRect l="0" t="0" r="36251" b="0"/>
          <a:stretch/>
        </p:blipFill>
        <p:spPr>
          <a:xfrm>
            <a:off x="9042840" y="67680"/>
            <a:ext cx="3149280" cy="3532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0" y="1904040"/>
            <a:ext cx="9000000" cy="460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7352B6-4C1F-419E-B303-9F1058617672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34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ko-KR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360000" y="3072240"/>
            <a:ext cx="9360000" cy="323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4115520" y="486000"/>
            <a:ext cx="7764480" cy="270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2738DA-7FD4-463D-9375-6AE797898871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4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83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en-US" sz="19900" strike="noStrike" u="non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1</a:t>
              </a:r>
              <a:endParaRPr b="0" lang="en-US" sz="199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84" name="TextBox 2"/>
            <p:cNvSpPr/>
            <p:nvPr/>
          </p:nvSpPr>
          <p:spPr>
            <a:xfrm>
              <a:off x="6818040" y="3912120"/>
              <a:ext cx="3913200" cy="82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4800" spc="-300" strike="noStrike" u="none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프로젝트 개요</a:t>
              </a:r>
              <a:endParaRPr b="0" lang="en-US" sz="48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85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86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4612AC-AAB6-4810-B836-8214FF59BF1F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8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HC-SR04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ko-KR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434160" y="1800000"/>
            <a:ext cx="9925920" cy="459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BAFC47-1AA9-4D95-A571-A94996FE7FE9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직선 연결선 13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53" name="TextBox 37"/>
          <p:cNvSpPr/>
          <p:nvPr/>
        </p:nvSpPr>
        <p:spPr>
          <a:xfrm flipH="1">
            <a:off x="719640" y="5536440"/>
            <a:ext cx="110257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(with risc-v AMBA APB)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48C59A-4AF7-490A-B423-62765A87B20A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44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5077800" y="720000"/>
            <a:ext cx="6442200" cy="556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EA7024-B6B1-4BEB-8F3C-DF33068C833B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39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rcRect l="6753" t="7086" r="7159" b="4581"/>
          <a:stretch/>
        </p:blipFill>
        <p:spPr>
          <a:xfrm>
            <a:off x="7300800" y="360000"/>
            <a:ext cx="4219200" cy="605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5705B4-BF43-43DE-A47D-F0295D818A4A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4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Run Time Loop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4500000" y="357120"/>
            <a:ext cx="7020000" cy="578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533618-9915-4C13-8703-94F5B356B084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41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영상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700000" y="360"/>
            <a:ext cx="9492120" cy="711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42F1F1-FA0E-4040-A851-E67DF2F13597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직선 연결선 14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63" name="TextBox 42"/>
          <p:cNvSpPr/>
          <p:nvPr/>
        </p:nvSpPr>
        <p:spPr>
          <a:xfrm flipH="1">
            <a:off x="719640" y="5536440"/>
            <a:ext cx="110257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기존 회로와의 차이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056380-2AD3-47D1-8060-9EC9639B73EB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43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기존 회로와의 차이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graphicFrame>
        <p:nvGraphicFramePr>
          <p:cNvPr id="165" name=""/>
          <p:cNvGraphicFramePr/>
          <p:nvPr/>
        </p:nvGraphicFramePr>
        <p:xfrm>
          <a:off x="678600" y="1823040"/>
          <a:ext cx="10799280" cy="4324320"/>
        </p:xfrm>
        <a:graphic>
          <a:graphicData uri="http://schemas.openxmlformats.org/drawingml/2006/table">
            <a:tbl>
              <a:tblPr/>
              <a:tblGrid>
                <a:gridCol w="1499040"/>
                <a:gridCol w="4637520"/>
                <a:gridCol w="4663080"/>
              </a:tblGrid>
              <a:tr h="5090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하드웨어로 직접 설계</a:t>
                      </a:r>
                      <a:endParaRPr b="1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CPU + </a:t>
                      </a:r>
                      <a:r>
                        <a:rPr b="1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버스로 </a:t>
                      </a: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Peripheral</a:t>
                      </a:r>
                      <a:r>
                        <a:rPr b="1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사용 </a:t>
                      </a: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(SW </a:t>
                      </a:r>
                      <a:r>
                        <a:rPr b="1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제어 방식</a:t>
                      </a: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 </a:t>
                      </a:r>
                      <a:endParaRPr b="1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729fcf"/>
                    </a:solidFill>
                  </a:tcPr>
                </a:tc>
              </a:tr>
              <a:tr h="5090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구조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센서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+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처리 회로 통합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고정된 기능 구현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센서는 단순 인터페이스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처리는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CPU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가 담당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90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유연성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기능 수정 어려움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소프트웨어로 기능 변경 가능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90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처리 속도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빠름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전용 회로로 병렬 처리 가능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느릴 수 있음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(CPU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순차 처리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버스 대역폭 제한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90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설계 복잡도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모듈마다 최적화 가능 리소스 최소화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비교적 큰 회로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(AMBA)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가 사용됨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59160">
                <a:tc>
                  <a:txBody>
                    <a:bodyPr lIns="36000" rIns="36000" tIns="36000" bIns="36000" anchor="ctr" anchorCtr="1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디버깅</a:t>
                      </a:r>
                      <a:r>
                        <a:rPr b="1" lang="en-US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/</a:t>
                      </a:r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테스트 용이성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어려움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(HW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수준의 문제 분석 필요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용이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(SW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디버거 사용 가능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9040">
                <a:tc>
                  <a:txBody>
                    <a:bodyPr lIns="36000" rIns="36000" tIns="36000" bIns="36000" anchor="ctr" anchorCtr="1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전력 소비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최적화된 회로 설계 가능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(CPU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항상 동작 필요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11280">
                <a:tc>
                  <a:txBody>
                    <a:bodyPr lIns="36000" rIns="36000" tIns="36000" bIns="36000" anchor="ctr" anchorCtr="1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코스트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  <a:p>
                      <a:pPr algn="ctr"/>
                      <a:r>
                        <a:rPr b="1" lang="en-US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초기개발비용</a:t>
                      </a:r>
                      <a:r>
                        <a:rPr b="1" lang="en-US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하드웨어 설계 시간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/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비용 큼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일반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MCU/CPU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사용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94A2C4-3659-46B3-8BE2-4B10576FAE0C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직선 연결선 12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67" name="TextBox 33"/>
          <p:cNvSpPr/>
          <p:nvPr/>
        </p:nvSpPr>
        <p:spPr>
          <a:xfrm flipH="1">
            <a:off x="2462040" y="553644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ko-KR" sz="40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미래 개선사항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033924-7999-4802-A604-23D98AB92DA8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5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기능적 개선방안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69" name="TextBox 32"/>
          <p:cNvSpPr/>
          <p:nvPr/>
        </p:nvSpPr>
        <p:spPr>
          <a:xfrm>
            <a:off x="745200" y="1775880"/>
            <a:ext cx="10054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사용중인 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가 수행 가능한 연산에 한계가 있어 외부 계산 모듈의 도움을 받고있음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CPU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다른칩셋으로 바꾸어 해결 가능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 APB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프로토콜을 사용하기에 램에 접근하는 구조가 같은 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라면 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바꿔달기만 해도 동작 가능할 것으로 예상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0" name="TextBox 35"/>
          <p:cNvSpPr/>
          <p:nvPr/>
        </p:nvSpPr>
        <p:spPr>
          <a:xfrm flipH="1">
            <a:off x="434160" y="319752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성능적 개선방안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1" name="TextBox 36"/>
          <p:cNvSpPr/>
          <p:nvPr/>
        </p:nvSpPr>
        <p:spPr>
          <a:xfrm>
            <a:off x="745200" y="4487400"/>
            <a:ext cx="10054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APB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프로토콜이 아닌 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AXI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사용하거나 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PCIe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같은 파이프라인이 가능한 버스 프로토콜을 사용할 경우 패리페럴 병렬 접근이 가능하여 손실되는 클럭을 최소화 할 수 있을 것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8894EE-3418-4C21-A2E3-3533C86F2664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79" descr=""/>
          <p:cNvPicPr/>
          <p:nvPr/>
        </p:nvPicPr>
        <p:blipFill>
          <a:blip r:embed="rId1"/>
          <a:stretch/>
        </p:blipFill>
        <p:spPr>
          <a:xfrm>
            <a:off x="8211600" y="4825800"/>
            <a:ext cx="3308040" cy="107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그림 80" descr=""/>
          <p:cNvPicPr/>
          <p:nvPr/>
        </p:nvPicPr>
        <p:blipFill>
          <a:blip r:embed="rId2"/>
          <a:stretch/>
        </p:blipFill>
        <p:spPr>
          <a:xfrm>
            <a:off x="8215200" y="3385800"/>
            <a:ext cx="3304440" cy="138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Picture 4" descr="New and Improved SystemVerilog 1800-2017 - Verification Horizons"/>
          <p:cNvPicPr/>
          <p:nvPr/>
        </p:nvPicPr>
        <p:blipFill>
          <a:blip r:embed="rId3"/>
          <a:stretch/>
        </p:blipFill>
        <p:spPr>
          <a:xfrm>
            <a:off x="8211600" y="1908720"/>
            <a:ext cx="3308040" cy="141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Box 65"/>
          <p:cNvSpPr/>
          <p:nvPr/>
        </p:nvSpPr>
        <p:spPr>
          <a:xfrm>
            <a:off x="330480" y="5199120"/>
            <a:ext cx="70714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20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프로젝트 관리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: GIT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0" lang="ko-KR" sz="20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시뮬레이션 및 회로 합성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: VIVADO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35561B-BF00-4B21-92E0-1EC95039D1D9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4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173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en-US" sz="19900" strike="noStrike" u="non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4</a:t>
              </a:r>
              <a:endParaRPr b="0" lang="en-US" sz="199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174" name="TextBox 2"/>
            <p:cNvSpPr/>
            <p:nvPr/>
          </p:nvSpPr>
          <p:spPr>
            <a:xfrm>
              <a:off x="6818040" y="3912120"/>
              <a:ext cx="1360800" cy="82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4800" spc="-300" strike="noStrike" u="none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소감</a:t>
              </a:r>
              <a:endParaRPr b="0" lang="en-US" sz="48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75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76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CA17EB-091C-464F-B0DA-2E8120381FAA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52"/>
          <p:cNvSpPr/>
          <p:nvPr/>
        </p:nvSpPr>
        <p:spPr>
          <a:xfrm flipH="1">
            <a:off x="434160" y="486000"/>
            <a:ext cx="928368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소감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8" name="TextBox 54"/>
          <p:cNvSpPr/>
          <p:nvPr/>
        </p:nvSpPr>
        <p:spPr>
          <a:xfrm>
            <a:off x="745200" y="2515320"/>
            <a:ext cx="3574080" cy="20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</p:txBody>
      </p:sp>
      <p:sp>
        <p:nvSpPr>
          <p:cNvPr id="179" name="TextBox 56"/>
          <p:cNvSpPr/>
          <p:nvPr/>
        </p:nvSpPr>
        <p:spPr>
          <a:xfrm>
            <a:off x="745200" y="1543680"/>
            <a:ext cx="93340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18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센서 데이터 프로토콜의 이해가 부족하여 시뮬레이션하는데 문제가 발생 센서의 특성을 알기위해 데이터시트의 정보를 확실히 파악 하는것이 중요하다는것을 깨달음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.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E6110D-5BB4-4D2C-A86C-E1B2908125A2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57"/>
          <p:cNvSpPr/>
          <p:nvPr/>
        </p:nvSpPr>
        <p:spPr>
          <a:xfrm flipH="1">
            <a:off x="433800" y="486000"/>
            <a:ext cx="4869720" cy="16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PROJECT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GITHUB LINK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81" name="TextBox 28"/>
          <p:cNvSpPr/>
          <p:nvPr/>
        </p:nvSpPr>
        <p:spPr>
          <a:xfrm>
            <a:off x="6136200" y="5220000"/>
            <a:ext cx="5214240" cy="104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3000" strike="noStrike" u="sng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  <a:hlinkClick r:id="rId1"/>
              </a:rPr>
              <a:t>my RISC-V</a:t>
            </a:r>
            <a:r>
              <a:rPr b="0" lang="en-US" sz="24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← Click / Ctrl Click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4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https://github.com/</a:t>
            </a:r>
            <a:r>
              <a:rPr b="0" lang="en-US" sz="14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  <a:hlinkClick r:id="rId2"/>
              </a:rPr>
              <a:t>cong2738/my_RISC-V</a:t>
            </a:r>
            <a:r>
              <a:rPr b="0" lang="en-US" sz="14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DE7A46-C47E-4F11-82E0-866C8A57A29B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4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그룹 1"/>
          <p:cNvGrpSpPr/>
          <p:nvPr/>
        </p:nvGrpSpPr>
        <p:grpSpPr>
          <a:xfrm>
            <a:off x="180000" y="2340000"/>
            <a:ext cx="5376960" cy="4486320"/>
            <a:chOff x="180000" y="2340000"/>
            <a:chExt cx="5376960" cy="4486320"/>
          </a:xfrm>
        </p:grpSpPr>
        <p:sp>
          <p:nvSpPr>
            <p:cNvPr id="183" name="TextBox 61"/>
            <p:cNvSpPr/>
            <p:nvPr/>
          </p:nvSpPr>
          <p:spPr>
            <a:xfrm>
              <a:off x="180360" y="2340000"/>
              <a:ext cx="1863360" cy="31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맑은 고딕"/>
                <a:ea typeface="DejaVu Sans"/>
              </a:endParaRPr>
            </a:p>
          </p:txBody>
        </p:sp>
        <p:sp>
          <p:nvSpPr>
            <p:cNvPr id="184" name="TextBox 62"/>
            <p:cNvSpPr/>
            <p:nvPr/>
          </p:nvSpPr>
          <p:spPr>
            <a:xfrm>
              <a:off x="180360" y="5379840"/>
              <a:ext cx="3075120" cy="82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4800" spc="-300" strike="noStrike" u="none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감사합니다</a:t>
              </a:r>
              <a:endParaRPr b="0" lang="en-US" sz="48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85" name="직선 연결선 1"/>
            <p:cNvCxnSpPr/>
            <p:nvPr/>
          </p:nvCxnSpPr>
          <p:spPr>
            <a:xfrm>
              <a:off x="180000" y="657504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86" name="직선 연결선 8"/>
            <p:cNvCxnSpPr/>
            <p:nvPr/>
          </p:nvCxnSpPr>
          <p:spPr>
            <a:xfrm>
              <a:off x="180000" y="682344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567FCF-9231-43BB-8853-16730EE59902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67"/>
          <p:cNvSpPr/>
          <p:nvPr/>
        </p:nvSpPr>
        <p:spPr>
          <a:xfrm flipH="1">
            <a:off x="6479640" y="5580000"/>
            <a:ext cx="505404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92" name="직선 연결선 4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14AD7F-4B2E-4FAF-BDB2-525FE16800D1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7"/>
          <p:cNvSpPr/>
          <p:nvPr/>
        </p:nvSpPr>
        <p:spPr>
          <a:xfrm flipH="1">
            <a:off x="434160" y="486000"/>
            <a:ext cx="910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하드웨어적으로 구현한 인터페이스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4" name="TextBox 65"/>
          <p:cNvSpPr/>
          <p:nvPr/>
        </p:nvSpPr>
        <p:spPr>
          <a:xfrm>
            <a:off x="357840" y="1260000"/>
            <a:ext cx="94042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모듈을 추가할 때 마다 복잡해지는 데이터패스와 컨트롤유닛 – 비효율적임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5" name="그림 18"/>
          <p:cNvSpPr txBox="1"/>
          <p:nvPr/>
        </p:nvSpPr>
        <p:spPr>
          <a:xfrm>
            <a:off x="540000" y="1800000"/>
            <a:ext cx="8230680" cy="425160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z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94FC14-FF26-4A7B-8D9A-7E99CCA3F561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60"/>
          <p:cNvSpPr/>
          <p:nvPr/>
        </p:nvSpPr>
        <p:spPr>
          <a:xfrm flipH="1">
            <a:off x="6479640" y="5580000"/>
            <a:ext cx="505404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AMBA APB protocol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97" name="직선 연결선 10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F33180-CEB0-4724-AEF0-913CACD44234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3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BUS</a:t>
            </a: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란</a:t>
            </a: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?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9" name="TextBox 66"/>
          <p:cNvSpPr/>
          <p:nvPr/>
        </p:nvSpPr>
        <p:spPr>
          <a:xfrm>
            <a:off x="405000" y="1514160"/>
            <a:ext cx="535500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BUS: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데이터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주소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제어신호를 전송하기 위한 통신경로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존재 의의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: CPU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하나의 거대한 데이터처리 장치로서 사용하기 위해 주변기기와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규격화 된 프로토콜에 따라 연결해주어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SW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부분과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HW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부분을 뚜렷하게 구분해준다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5940000" y="837000"/>
            <a:ext cx="5924160" cy="474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TextBox 58"/>
          <p:cNvSpPr/>
          <p:nvPr/>
        </p:nvSpPr>
        <p:spPr>
          <a:xfrm>
            <a:off x="5985000" y="5544720"/>
            <a:ext cx="5355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Stm32f103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시스템 아키텍쳐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6BF0A3-E933-4E21-8456-1F57073B377E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22"/>
          <p:cNvSpPr/>
          <p:nvPr/>
        </p:nvSpPr>
        <p:spPr>
          <a:xfrm flipH="1">
            <a:off x="434160" y="486000"/>
            <a:ext cx="775512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protocol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4481280" y="1440000"/>
            <a:ext cx="7038720" cy="496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Box 59"/>
          <p:cNvSpPr/>
          <p:nvPr/>
        </p:nvSpPr>
        <p:spPr>
          <a:xfrm>
            <a:off x="405000" y="1514160"/>
            <a:ext cx="3915000" cy="52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PWRITE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에 따라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모드 설정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PSEL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신호로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선택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PEN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신호로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동작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peripheral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의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READY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신호를 통해 완료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는 모든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메모리로서 인식 모든 신호의 구조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(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)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은 동일함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결과적으로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부분과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부분을 완전히 격리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설계에 용이함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A9C23B-97F4-4F03-A4F3-757B051F4A51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3470</TotalTime>
  <Application>LibreOffice/25.2.3.2$Windows_X86_64 LibreOffice_project/bbb074479178df812d175f709636b368952c2ce3</Application>
  <AppVersion>15.0000</AppVersion>
  <Words>642</Words>
  <Paragraphs>166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2022-08-03T01:14:38Z</dcterms:created>
  <dc:creator>Yu Saebyeol</dc:creator>
  <dc:description/>
  <dc:language>ko-KR</dc:language>
  <cp:lastModifiedBy/>
  <dcterms:modified xsi:type="dcterms:W3CDTF">2025-05-07T03:38:41Z</dcterms:modified>
  <cp:revision>342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와이드스크린</vt:lpwstr>
  </property>
  <property fmtid="{D5CDD505-2E9C-101B-9397-08002B2CF9AE}" pid="4" name="Slides">
    <vt:i4>44</vt:i4>
  </property>
</Properties>
</file>